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342" r:id="rId5"/>
    <p:sldId id="330" r:id="rId6"/>
    <p:sldId id="343" r:id="rId7"/>
    <p:sldId id="331" r:id="rId8"/>
    <p:sldId id="344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45" r:id="rId19"/>
    <p:sldId id="346" r:id="rId20"/>
    <p:sldId id="358" r:id="rId21"/>
    <p:sldId id="359" r:id="rId22"/>
    <p:sldId id="360" r:id="rId23"/>
    <p:sldId id="347" r:id="rId24"/>
    <p:sldId id="361" r:id="rId25"/>
    <p:sldId id="348" r:id="rId26"/>
    <p:sldId id="362" r:id="rId27"/>
    <p:sldId id="363" r:id="rId28"/>
    <p:sldId id="321" r:id="rId29"/>
    <p:sldId id="323" r:id="rId3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DACD"/>
          </a:solidFill>
        </a:fill>
      </a:tcStyle>
    </a:wholeTbl>
    <a:band2H>
      <a:tcTxStyle/>
      <a:tcStyle>
        <a:tcBdr/>
        <a:fill>
          <a:solidFill>
            <a:srgbClr val="F6ED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3D3"/>
          </a:solidFill>
        </a:fill>
      </a:tcStyle>
    </a:wholeTbl>
    <a:band2H>
      <a:tcTxStyle/>
      <a:tcStyle>
        <a:tcBdr/>
        <a:fill>
          <a:solidFill>
            <a:srgbClr val="EFEA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mermann Reto - RKK Binningen Bottmingen" userId="f8a7cb97-5b56-43c6-a821-22fd3b092d5e" providerId="ADAL" clId="{5FF452D8-B58E-42BC-A3CA-D15FEE3E1756}"/>
    <pc:docChg chg="modSld">
      <pc:chgData name="Zimmermann Reto - RKK Binningen Bottmingen" userId="f8a7cb97-5b56-43c6-a821-22fd3b092d5e" providerId="ADAL" clId="{5FF452D8-B58E-42BC-A3CA-D15FEE3E1756}" dt="2023-11-17T12:46:44.829" v="11" actId="6549"/>
      <pc:docMkLst>
        <pc:docMk/>
      </pc:docMkLst>
      <pc:sldChg chg="modSp mod">
        <pc:chgData name="Zimmermann Reto - RKK Binningen Bottmingen" userId="f8a7cb97-5b56-43c6-a821-22fd3b092d5e" providerId="ADAL" clId="{5FF452D8-B58E-42BC-A3CA-D15FEE3E1756}" dt="2023-11-17T12:46:44.829" v="11" actId="6549"/>
        <pc:sldMkLst>
          <pc:docMk/>
          <pc:sldMk cId="1750524702" sldId="354"/>
        </pc:sldMkLst>
        <pc:graphicFrameChg chg="modGraphic">
          <ac:chgData name="Zimmermann Reto - RKK Binningen Bottmingen" userId="f8a7cb97-5b56-43c6-a821-22fd3b092d5e" providerId="ADAL" clId="{5FF452D8-B58E-42BC-A3CA-D15FEE3E1756}" dt="2023-11-17T12:46:44.829" v="11" actId="6549"/>
          <ac:graphicFrameMkLst>
            <pc:docMk/>
            <pc:sldMk cId="1750524702" sldId="354"/>
            <ac:graphicFrameMk id="117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75599999999999E-2"/>
          <c:y val="4.3875699999999997E-2"/>
          <c:w val="0.57282999999999995"/>
          <c:h val="0.883557000000000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Seelsorge</c:v>
                </c:pt>
              </c:strCache>
            </c:strRef>
          </c:tx>
          <c:spPr>
            <a:ln w="50800" cap="flat">
              <a:solidFill>
                <a:srgbClr val="00A2FF"/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rgbClr val="00A2FF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4.08</c:v>
                </c:pt>
                <c:pt idx="1">
                  <c:v>4.5999999999999996</c:v>
                </c:pt>
                <c:pt idx="2">
                  <c:v>4.43</c:v>
                </c:pt>
                <c:pt idx="3">
                  <c:v>4.51</c:v>
                </c:pt>
                <c:pt idx="4">
                  <c:v>4.83</c:v>
                </c:pt>
                <c:pt idx="5">
                  <c:v>4.3499999999999996</c:v>
                </c:pt>
                <c:pt idx="6">
                  <c:v>4.4000000000000004</c:v>
                </c:pt>
                <c:pt idx="7">
                  <c:v>4.4000000000000004</c:v>
                </c:pt>
                <c:pt idx="8">
                  <c:v>4.3</c:v>
                </c:pt>
                <c:pt idx="9">
                  <c:v>4.3</c:v>
                </c:pt>
                <c:pt idx="10">
                  <c:v>4.2</c:v>
                </c:pt>
                <c:pt idx="11">
                  <c:v>4.3</c:v>
                </c:pt>
                <c:pt idx="12">
                  <c:v>4.4000000000000004</c:v>
                </c:pt>
                <c:pt idx="13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F6-448F-954A-A9314D5BBE3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Katechese</c:v>
                </c:pt>
              </c:strCache>
            </c:strRef>
          </c:tx>
          <c:spPr>
            <a:ln w="50800" cap="flat">
              <a:solidFill>
                <a:srgbClr val="61D836"/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rgbClr val="61D836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1.83</c:v>
                </c:pt>
                <c:pt idx="1">
                  <c:v>1.5</c:v>
                </c:pt>
                <c:pt idx="2">
                  <c:v>1.55</c:v>
                </c:pt>
                <c:pt idx="3">
                  <c:v>1.65</c:v>
                </c:pt>
                <c:pt idx="4">
                  <c:v>1.87</c:v>
                </c:pt>
                <c:pt idx="5">
                  <c:v>1.87</c:v>
                </c:pt>
                <c:pt idx="6">
                  <c:v>2.08</c:v>
                </c:pt>
                <c:pt idx="7">
                  <c:v>2.14</c:v>
                </c:pt>
                <c:pt idx="8">
                  <c:v>2.4300000000000002</c:v>
                </c:pt>
                <c:pt idx="9">
                  <c:v>2.79</c:v>
                </c:pt>
                <c:pt idx="10">
                  <c:v>2.77</c:v>
                </c:pt>
                <c:pt idx="11">
                  <c:v>2.97</c:v>
                </c:pt>
                <c:pt idx="12">
                  <c:v>2.89</c:v>
                </c:pt>
                <c:pt idx="13">
                  <c:v>2.68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F6-448F-954A-A9314D5BBE3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Administration</c:v>
                </c:pt>
              </c:strCache>
            </c:strRef>
          </c:tx>
          <c:spPr>
            <a:ln w="50800" cap="flat">
              <a:solidFill>
                <a:srgbClr val="F8BA00"/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rgbClr val="F8BA00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3.58</c:v>
                </c:pt>
                <c:pt idx="1">
                  <c:v>3.58</c:v>
                </c:pt>
                <c:pt idx="2">
                  <c:v>3.53</c:v>
                </c:pt>
                <c:pt idx="3">
                  <c:v>3.63</c:v>
                </c:pt>
                <c:pt idx="4">
                  <c:v>3.63</c:v>
                </c:pt>
                <c:pt idx="5">
                  <c:v>3.63</c:v>
                </c:pt>
                <c:pt idx="6">
                  <c:v>3.63</c:v>
                </c:pt>
                <c:pt idx="7">
                  <c:v>3.76</c:v>
                </c:pt>
                <c:pt idx="8">
                  <c:v>3.76</c:v>
                </c:pt>
                <c:pt idx="9">
                  <c:v>3.76</c:v>
                </c:pt>
                <c:pt idx="10">
                  <c:v>3.76</c:v>
                </c:pt>
                <c:pt idx="11">
                  <c:v>3.81</c:v>
                </c:pt>
                <c:pt idx="12">
                  <c:v>3.76</c:v>
                </c:pt>
                <c:pt idx="13">
                  <c:v>3.76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F6-448F-954A-A9314D5BBE3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Kirchenmusik</c:v>
                </c:pt>
              </c:strCache>
            </c:strRef>
          </c:tx>
          <c:spPr>
            <a:ln w="50800" cap="flat">
              <a:solidFill>
                <a:srgbClr val="FF2600"/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Sheet1!$B$5:$O$5</c:f>
              <c:numCache>
                <c:formatCode>General</c:formatCode>
                <c:ptCount val="14"/>
                <c:pt idx="0">
                  <c:v>0.7</c:v>
                </c:pt>
                <c:pt idx="1">
                  <c:v>0.74</c:v>
                </c:pt>
                <c:pt idx="2">
                  <c:v>0.69</c:v>
                </c:pt>
                <c:pt idx="3">
                  <c:v>0.63</c:v>
                </c:pt>
                <c:pt idx="4">
                  <c:v>0.61</c:v>
                </c:pt>
                <c:pt idx="5">
                  <c:v>0.76</c:v>
                </c:pt>
                <c:pt idx="6">
                  <c:v>0.76</c:v>
                </c:pt>
                <c:pt idx="7">
                  <c:v>0.78</c:v>
                </c:pt>
                <c:pt idx="8">
                  <c:v>0.86</c:v>
                </c:pt>
                <c:pt idx="9">
                  <c:v>0.75</c:v>
                </c:pt>
                <c:pt idx="10">
                  <c:v>0.76</c:v>
                </c:pt>
                <c:pt idx="11">
                  <c:v>0.76</c:v>
                </c:pt>
                <c:pt idx="12">
                  <c:v>0.75</c:v>
                </c:pt>
                <c:pt idx="13">
                  <c:v>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F6-448F-954A-A9314D5BBE3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Total</c:v>
                </c:pt>
              </c:strCache>
            </c:strRef>
          </c:tx>
          <c:spPr>
            <a:ln w="50800" cap="flat">
              <a:solidFill>
                <a:srgbClr val="C24885"/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rgbClr val="C24885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Sheet1!$B$6:$O$6</c:f>
              <c:numCache>
                <c:formatCode>General</c:formatCode>
                <c:ptCount val="14"/>
                <c:pt idx="0">
                  <c:v>10.19</c:v>
                </c:pt>
                <c:pt idx="1">
                  <c:v>10.42</c:v>
                </c:pt>
                <c:pt idx="2">
                  <c:v>10.199999999999999</c:v>
                </c:pt>
                <c:pt idx="3">
                  <c:v>10.42</c:v>
                </c:pt>
                <c:pt idx="4">
                  <c:v>10.94</c:v>
                </c:pt>
                <c:pt idx="5">
                  <c:v>10.61</c:v>
                </c:pt>
                <c:pt idx="6">
                  <c:v>10.87</c:v>
                </c:pt>
                <c:pt idx="7">
                  <c:v>11.08</c:v>
                </c:pt>
                <c:pt idx="8">
                  <c:v>11.35</c:v>
                </c:pt>
                <c:pt idx="9">
                  <c:v>11.6</c:v>
                </c:pt>
                <c:pt idx="10">
                  <c:v>11.49</c:v>
                </c:pt>
                <c:pt idx="11">
                  <c:v>11.84</c:v>
                </c:pt>
                <c:pt idx="12">
                  <c:v>11.8</c:v>
                </c:pt>
                <c:pt idx="13">
                  <c:v>11.6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F6-448F-954A-A9314D5BB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480920"/>
        <c:axId val="340475040"/>
      </c:lineChart>
      <c:catAx>
        <c:axId val="340480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de-DE"/>
          </a:p>
        </c:txPr>
        <c:crossAx val="340475040"/>
        <c:crosses val="autoZero"/>
        <c:auto val="1"/>
        <c:lblAlgn val="ctr"/>
        <c:lblOffset val="100"/>
        <c:noMultiLvlLbl val="1"/>
      </c:catAx>
      <c:valAx>
        <c:axId val="34047504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de-DE"/>
          </a:p>
        </c:txPr>
        <c:crossAx val="340480920"/>
        <c:crosses val="autoZero"/>
        <c:crossBetween val="midCat"/>
        <c:majorUnit val="3"/>
        <c:minorUnit val="1.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6500499999999996"/>
          <c:y val="0.36082900000000001"/>
          <c:w val="0.33499499999999999"/>
          <c:h val="0.4273680000000000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82698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5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80000">
            <a:off x="7844183" y="554700"/>
            <a:ext cx="2033273" cy="6987186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2204864"/>
            <a:ext cx="8302626" cy="3651476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4000" b="1"/>
            </a:lvl1pPr>
            <a:lvl2pPr marL="742950" indent="-285750">
              <a:spcBef>
                <a:spcPts val="2400"/>
              </a:spcBef>
              <a:defRPr sz="4000" b="1"/>
            </a:lvl2pPr>
            <a:lvl3pPr marL="1143000" indent="-228600">
              <a:spcBef>
                <a:spcPts val="2400"/>
              </a:spcBef>
              <a:defRPr sz="4000" b="1"/>
            </a:lvl3pPr>
            <a:lvl4pPr marL="1600200" indent="-228600">
              <a:spcBef>
                <a:spcPts val="2400"/>
              </a:spcBef>
              <a:defRPr sz="4000" b="1"/>
            </a:lvl4pPr>
            <a:lvl5pPr marL="2057400" indent="-228600">
              <a:spcBef>
                <a:spcPts val="2400"/>
              </a:spcBef>
              <a:defRPr sz="40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36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8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1125537"/>
            <a:ext cx="8302626" cy="4730802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9" name="Text Box 9"/>
          <p:cNvSpPr txBox="1"/>
          <p:nvPr/>
        </p:nvSpPr>
        <p:spPr>
          <a:xfrm>
            <a:off x="4716015" y="236684"/>
            <a:ext cx="381642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RKK Binningen-Bottmingen</a:t>
            </a:r>
          </a:p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KGV 18.11.2015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48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9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2204864"/>
            <a:ext cx="8302626" cy="3651476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4000" b="1"/>
            </a:lvl1pPr>
            <a:lvl2pPr marL="742950" indent="-285750">
              <a:spcBef>
                <a:spcPts val="2400"/>
              </a:spcBef>
              <a:defRPr sz="4000" b="1"/>
            </a:lvl2pPr>
            <a:lvl3pPr marL="1143000" indent="-228600">
              <a:spcBef>
                <a:spcPts val="2400"/>
              </a:spcBef>
              <a:defRPr sz="4000" b="1"/>
            </a:lvl3pPr>
            <a:lvl4pPr marL="1600200" indent="-228600">
              <a:spcBef>
                <a:spcPts val="2400"/>
              </a:spcBef>
              <a:defRPr sz="4000" b="1"/>
            </a:lvl4pPr>
            <a:lvl5pPr marL="2057400" indent="-228600">
              <a:spcBef>
                <a:spcPts val="2400"/>
              </a:spcBef>
              <a:defRPr sz="40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6"/>
          <p:cNvSpPr/>
          <p:nvPr/>
        </p:nvSpPr>
        <p:spPr>
          <a:xfrm>
            <a:off x="12700" y="0"/>
            <a:ext cx="9131300" cy="836613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3" name="Line 25"/>
          <p:cNvSpPr/>
          <p:nvPr/>
        </p:nvSpPr>
        <p:spPr>
          <a:xfrm>
            <a:off x="-1" y="836612"/>
            <a:ext cx="9197977" cy="12701"/>
          </a:xfrm>
          <a:prstGeom prst="line">
            <a:avLst/>
          </a:prstGeom>
          <a:ln w="22225">
            <a:solidFill>
              <a:srgbClr val="C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" name="Grafik 1" descr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480000">
            <a:off x="7844183" y="554700"/>
            <a:ext cx="2033273" cy="698718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Box 9"/>
          <p:cNvSpPr txBox="1"/>
          <p:nvPr/>
        </p:nvSpPr>
        <p:spPr>
          <a:xfrm>
            <a:off x="4716015" y="236684"/>
            <a:ext cx="381642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RKK Binningen-Bottmingen</a:t>
            </a:r>
          </a:p>
          <a:p>
            <a:pPr algn="r">
              <a:defRPr sz="1200"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KGV 18.11.2020</a:t>
            </a:r>
          </a:p>
        </p:txBody>
      </p:sp>
      <p:sp>
        <p:nvSpPr>
          <p:cNvPr id="6" name="Titeltext"/>
          <p:cNvSpPr txBox="1">
            <a:spLocks noGrp="1"/>
          </p:cNvSpPr>
          <p:nvPr>
            <p:ph type="title"/>
          </p:nvPr>
        </p:nvSpPr>
        <p:spPr>
          <a:xfrm>
            <a:off x="395288" y="188912"/>
            <a:ext cx="5760888" cy="55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Titeltext</a:t>
            </a:r>
          </a:p>
        </p:txBody>
      </p:sp>
      <p:sp>
        <p:nvSpPr>
          <p:cNvPr id="7" name="Textebene 1…"/>
          <p:cNvSpPr txBox="1">
            <a:spLocks noGrp="1"/>
          </p:cNvSpPr>
          <p:nvPr>
            <p:ph type="body" idx="1"/>
          </p:nvPr>
        </p:nvSpPr>
        <p:spPr>
          <a:xfrm>
            <a:off x="395288" y="1125537"/>
            <a:ext cx="8302626" cy="53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255825" y="6385600"/>
            <a:ext cx="358412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C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68926" marR="0" indent="-311726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88719" marR="0" indent="-27431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908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/>
          <a:lstStyle/>
          <a:p>
            <a:pPr algn="ctr">
              <a:buSzTx/>
              <a:buNone/>
            </a:pPr>
            <a:r>
              <a:rPr dirty="0" err="1"/>
              <a:t>Kirchgemeindeversammlung</a:t>
            </a:r>
            <a:r>
              <a:rPr dirty="0"/>
              <a:t> 1</a:t>
            </a:r>
            <a:r>
              <a:rPr lang="de-CH" dirty="0"/>
              <a:t>5</a:t>
            </a:r>
            <a:r>
              <a:rPr dirty="0"/>
              <a:t>. </a:t>
            </a:r>
            <a:r>
              <a:rPr lang="de-CH" dirty="0"/>
              <a:t>November </a:t>
            </a:r>
            <a:r>
              <a:rPr dirty="0"/>
              <a:t>202</a:t>
            </a:r>
            <a:r>
              <a:rPr lang="de-CH" dirty="0"/>
              <a:t>3</a:t>
            </a:r>
            <a:endParaRPr dirty="0"/>
          </a:p>
          <a:p>
            <a:pPr algn="ctr">
              <a:buSzTx/>
              <a:buNone/>
            </a:pPr>
            <a:r>
              <a:rPr dirty="0"/>
              <a:t>HERZLICH </a:t>
            </a:r>
          </a:p>
          <a:p>
            <a:pPr algn="ctr">
              <a:buSzTx/>
              <a:buNone/>
            </a:pPr>
            <a:r>
              <a:rPr dirty="0"/>
              <a:t>WILLKOMMEN</a:t>
            </a:r>
          </a:p>
        </p:txBody>
      </p:sp>
      <p:sp>
        <p:nvSpPr>
          <p:cNvPr id="73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t>Röm.-kath. Kirchgemeinde Binningen-Bottmingen</a:t>
            </a:r>
          </a:p>
        </p:txBody>
      </p:sp>
      <p:pic>
        <p:nvPicPr>
          <p:cNvPr id="74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93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95" name="Inhaltsplatzhalter 3"/>
          <p:cNvGraphicFramePr/>
          <p:nvPr/>
        </p:nvGraphicFramePr>
        <p:xfrm>
          <a:off x="251519" y="1052737"/>
          <a:ext cx="7560840" cy="423501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637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Personalaufwand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Behörden, Kommissionen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16’500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301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Löhne Seelsorge und Katechese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836’900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828’713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302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Löhne übriges Personal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458’300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447’020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Kinder- und Familienzulagen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Sozialversicherungsbeiträge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254’400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491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Seelsorger-Aushilfen/
Temp. Mitarbeiter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309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Uebriger Personalaufwand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Personalaufwand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</a:rPr>
                        <a:t>1’641’200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</a:rPr>
                        <a:t>1’632’633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637"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12700">
                      <a:miter lim="400000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0952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98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sp>
        <p:nvSpPr>
          <p:cNvPr id="100" name="Entwicklung Stellenprozente 2011- 2024"/>
          <p:cNvSpPr txBox="1"/>
          <p:nvPr/>
        </p:nvSpPr>
        <p:spPr>
          <a:xfrm>
            <a:off x="672523" y="1379473"/>
            <a:ext cx="4179423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Entwicklung Stellenprozente 2011- 2024</a:t>
            </a:r>
          </a:p>
        </p:txBody>
      </p:sp>
      <p:sp>
        <p:nvSpPr>
          <p:cNvPr id="101" name="2024: 11.60 Stellenprozent (2022: 11.80 Stellenprozent)"/>
          <p:cNvSpPr txBox="1"/>
          <p:nvPr/>
        </p:nvSpPr>
        <p:spPr>
          <a:xfrm>
            <a:off x="672523" y="6152557"/>
            <a:ext cx="5881868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rPr b="1"/>
              <a:t>2024: 11.60 Stellenprozent </a:t>
            </a:r>
            <a:r>
              <a:t>(2022: 11.80 Stellenprozent)</a:t>
            </a:r>
          </a:p>
        </p:txBody>
      </p:sp>
      <p:graphicFrame>
        <p:nvGraphicFramePr>
          <p:cNvPr id="102" name="2D-Liniendiagramm"/>
          <p:cNvGraphicFramePr/>
          <p:nvPr/>
        </p:nvGraphicFramePr>
        <p:xfrm>
          <a:off x="382574" y="2120512"/>
          <a:ext cx="7817486" cy="339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996143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05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107" name="Inhaltsplatzhalter 3"/>
          <p:cNvGraphicFramePr/>
          <p:nvPr/>
        </p:nvGraphicFramePr>
        <p:xfrm>
          <a:off x="251519" y="1124744"/>
          <a:ext cx="7632848" cy="427394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6562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Sachaufwand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38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Büro- und Schulmaterial, Drucksachen, Katechese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92’500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311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Neuanschaffungen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312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Wasser-, Energie- und Entsorgung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Verbrauchsmaterial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Unterhalt Immobilien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315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Unterhalt Mobilien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Mieten und Raumentschädigungen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16’600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16’600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317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Spesenentschädigungen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6’200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5’200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318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Dienstleistungen und Honorare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51’900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47’900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319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Uebriger Sachaufwand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Sachaufwand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523’200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525’700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562"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0479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1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112" name="Inhaltsplatzhalter 3"/>
          <p:cNvGraphicFramePr/>
          <p:nvPr/>
        </p:nvGraphicFramePr>
        <p:xfrm>
          <a:off x="251519" y="2060849"/>
          <a:ext cx="7560840" cy="151216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433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Hypothekarzinsen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Abschreibungen Finanzvermögen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7761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15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117" name="Inhaltsplatzhalter 3"/>
          <p:cNvGraphicFramePr/>
          <p:nvPr>
            <p:extLst>
              <p:ext uri="{D42A27DB-BD31-4B8C-83A1-F6EECF244321}">
                <p14:modId xmlns:p14="http://schemas.microsoft.com/office/powerpoint/2010/main" val="1043681752"/>
              </p:ext>
            </p:extLst>
          </p:nvPr>
        </p:nvGraphicFramePr>
        <p:xfrm>
          <a:off x="251519" y="1124744"/>
          <a:ext cx="7560840" cy="518457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220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Entschädigung an Gemeinwesen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Pastoralraum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352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Steuereinzug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75’200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75’200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Entschädigung an Gemeinwesen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82’200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82’200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Beiträge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362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Beiträge an Pfarreiorganisationen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62’800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Beiträge an Institut. Kirchgemeindegebiet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366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Institut. ausserhalb Kirchgemeindegebiet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1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Verschiebung aufgrund eff. Verteilung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Beiträge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164’800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171’000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357"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</a:rPr>
                        <a:t>GESAMTAUFWAND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2’479’400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</a:t>
                      </a:r>
                      <a:r>
                        <a:rPr lang="de-CH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</a:t>
                      </a:r>
                      <a:r>
                        <a:rPr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’</a:t>
                      </a:r>
                      <a:r>
                        <a:rPr lang="de-CH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533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357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-0.3%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2470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2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122" name="Inhaltsplatzhalter 8"/>
          <p:cNvGraphicFramePr/>
          <p:nvPr/>
        </p:nvGraphicFramePr>
        <p:xfrm>
          <a:off x="251519" y="1251496"/>
          <a:ext cx="7512343" cy="478577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4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Ertrag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885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Einkommens- und Vermögenssteuern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2’156’000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2’193’000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73">
                <a:tc>
                  <a:txBody>
                    <a:bodyPr/>
                    <a:lstStyle/>
                    <a:p>
                      <a:pPr algn="l">
                        <a:defRPr sz="1400"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1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Basis Ertrag 2022 (2.05 Mio) inkl. 60% Vorjahre (0.1Mio)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Kapitalerträge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ot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28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423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Liegenschaftserträge Finanzvermögen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230’000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12700">
                      <a:miter lim="400000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224’000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911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1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Florastrasse 30, BWH „Am Birsig"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427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Liegenschaftserträge Verwaltungsvermögen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45’600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44'400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Benützungsgebühren, Dienstleistungen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13’500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436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Rückerstattungen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461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Landeskirche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13’000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13'700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GESAMTERTRAG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2’473’100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2’487’100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-0.6%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35043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25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sp>
        <p:nvSpPr>
          <p:cNvPr id="127" name="Rectangle 3"/>
          <p:cNvSpPr txBox="1"/>
          <p:nvPr/>
        </p:nvSpPr>
        <p:spPr>
          <a:xfrm>
            <a:off x="395536" y="1124743"/>
            <a:ext cx="7272809" cy="5034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2700" indent="-12700">
              <a:spcBef>
                <a:spcPts val="1400"/>
              </a:spcBef>
              <a:defRPr sz="2400" b="1">
                <a:latin typeface="Calibri"/>
                <a:ea typeface="Calibri"/>
                <a:cs typeface="Calibri"/>
                <a:sym typeface="Calibri"/>
              </a:defRPr>
            </a:pPr>
            <a:r>
              <a:t>Bericht/ Antrag Prüfungskommission</a:t>
            </a:r>
          </a:p>
          <a:p>
            <a:pPr marL="12700" indent="-12700">
              <a:spcBef>
                <a:spcPts val="12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a) Die Prüfungskommission beantragt der Kirchgemeindeversammlung den Beizug einer im Revisionswesen tätigen Unternehmung zur Prüfung der Jahresrechnung.</a:t>
            </a:r>
            <a:endParaRPr sz="2400"/>
          </a:p>
          <a:p>
            <a:pPr marL="12700" indent="-12700">
              <a:spcBef>
                <a:spcPts val="12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b) Die Prüfungskommission hat auftragsgemäss den vom Kirchgemeinderat vorgelegten Voranschlag 2024 der Röm.-kath. Kirchgemeinde Binningen-Bottmingen beraten. </a:t>
            </a:r>
            <a:br/>
            <a:r>
              <a:t>Wir beantragen, denselben </a:t>
            </a:r>
            <a:r>
              <a:rPr b="1"/>
              <a:t>zu genehmigen</a:t>
            </a:r>
            <a:r>
              <a:t>.</a:t>
            </a:r>
            <a:endParaRPr sz="2400"/>
          </a:p>
          <a:p>
            <a:pPr marL="12700" indent="-12700">
              <a:spcBef>
                <a:spcPts val="1200"/>
              </a:spcBef>
              <a:defRPr sz="2000">
                <a:latin typeface="+mn-lt"/>
                <a:ea typeface="+mn-ea"/>
                <a:cs typeface="+mn-cs"/>
                <a:sym typeface="Arial"/>
              </a:defRPr>
            </a:pPr>
            <a:br>
              <a:rPr sz="2400"/>
            </a:br>
            <a:r>
              <a:rPr>
                <a:latin typeface="Calibri"/>
                <a:ea typeface="Calibri"/>
                <a:cs typeface="Calibri"/>
                <a:sym typeface="Calibri"/>
              </a:rPr>
              <a:t>Binningen, 2. Oktober 2023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2700" indent="-12700">
              <a:spcBef>
                <a:spcPts val="1200"/>
              </a:spcBef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Mitglieder der  Prüfungskommission 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Susanne Arndt	 Jean-Albert Fontana   Felix Geiger </a:t>
            </a:r>
            <a:r>
              <a:rPr sz="240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1775250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13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sp>
        <p:nvSpPr>
          <p:cNvPr id="132" name="Inhaltsplatzhalter 2"/>
          <p:cNvSpPr txBox="1"/>
          <p:nvPr/>
        </p:nvSpPr>
        <p:spPr>
          <a:xfrm>
            <a:off x="395537" y="1340767"/>
            <a:ext cx="7488831" cy="2748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spcBef>
                <a:spcPts val="1400"/>
              </a:spcBef>
              <a:defRPr sz="2400" b="1">
                <a:latin typeface="Calibri"/>
                <a:ea typeface="Calibri"/>
                <a:cs typeface="Calibri"/>
                <a:sym typeface="Calibri"/>
              </a:defRPr>
            </a:pPr>
            <a:r>
              <a:t>Antrag des Kirchgemeinderats</a:t>
            </a:r>
            <a:endParaRPr sz="2000"/>
          </a:p>
          <a:p>
            <a:pPr marL="457200" indent="-457200">
              <a:spcBef>
                <a:spcPts val="14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1.	Den Antrag der Prüfungskommission zum Beizug einer externen Revisionsstelle zur Prüfung der Jahresrechnung zu genehmigen.</a:t>
            </a:r>
          </a:p>
          <a:p>
            <a:pPr marL="457200" indent="-457200">
              <a:spcBef>
                <a:spcPts val="14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2.	Den vorliegenden Voranschlag für das Jahr 2024 zu genehmigen.</a:t>
            </a:r>
          </a:p>
          <a:p>
            <a:pPr marL="457200" indent="-457200">
              <a:spcBef>
                <a:spcPts val="14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3.	Den Steuersatz von 6.0 % der Staatssteuer beizubehalten.</a:t>
            </a:r>
          </a:p>
        </p:txBody>
      </p:sp>
    </p:spTree>
    <p:extLst>
      <p:ext uri="{BB962C8B-B14F-4D97-AF65-F5344CB8AC3E}">
        <p14:creationId xmlns:p14="http://schemas.microsoft.com/office/powerpoint/2010/main" val="128423521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Kreditanträge Sanierung Kirchgemeindezentrum</a:t>
            </a:r>
            <a:endParaRPr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502312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39148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/>
          <a:lstStyle/>
          <a:p>
            <a:pPr algn="ctr">
              <a:buSzTx/>
              <a:buNone/>
            </a:pPr>
            <a:r>
              <a:rPr lang="de-CH" dirty="0"/>
              <a:t>Anni </a:t>
            </a:r>
            <a:r>
              <a:rPr lang="de-CH" dirty="0" err="1"/>
              <a:t>Langenegger</a:t>
            </a:r>
            <a:endParaRPr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t>Entschuldigungen</a:t>
            </a:r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Ersatzwahl eines Revisors</a:t>
            </a:r>
          </a:p>
          <a:p>
            <a:pPr>
              <a:buSzTx/>
              <a:buNone/>
            </a:pPr>
            <a:r>
              <a:rPr lang="de-CH" sz="2000" dirty="0"/>
              <a:t>Ersatzwahl des Präsidenten</a:t>
            </a:r>
            <a:endParaRPr sz="2000"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Wahlen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4727035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Ersatzwahl eines Revisors</a:t>
            </a:r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Wahlen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046406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Ersatzwahl des Präsidenten</a:t>
            </a:r>
          </a:p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r>
              <a:rPr lang="de-CH" sz="2000" dirty="0"/>
              <a:t>	Co Präsidium:	Michael Aggeler</a:t>
            </a:r>
          </a:p>
          <a:p>
            <a:pPr>
              <a:buSzTx/>
              <a:buNone/>
            </a:pPr>
            <a:r>
              <a:rPr lang="de-CH" sz="2000" dirty="0"/>
              <a:t>				Dominik Rast</a:t>
            </a:r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Wahlen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8865708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083199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Kein Eingang</a:t>
            </a:r>
            <a:endParaRPr sz="2000"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Anträge und Anfragen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1053515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Diverses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696397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Vorstellung Monika Heitz</a:t>
            </a:r>
          </a:p>
          <a:p>
            <a:pPr>
              <a:buSzTx/>
              <a:buNone/>
            </a:pPr>
            <a:r>
              <a:rPr lang="de-CH" sz="2000" dirty="0"/>
              <a:t>In eigener Sache</a:t>
            </a:r>
            <a:endParaRPr sz="2000"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Diverses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5014886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r>
              <a:rPr lang="de-CH" sz="2000" dirty="0"/>
              <a:t>Vorstellung Monika Heitz</a:t>
            </a:r>
            <a:endParaRPr sz="2000"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Diverses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94816935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1200"/>
              </a:spcBef>
              <a:buSzTx/>
              <a:buNone/>
              <a:defRPr sz="2000"/>
            </a:pPr>
            <a:r>
              <a:rPr dirty="0" err="1"/>
              <a:t>Besten</a:t>
            </a:r>
            <a:r>
              <a:rPr dirty="0"/>
              <a:t> Dank </a:t>
            </a:r>
            <a:r>
              <a:rPr dirty="0" err="1"/>
              <a:t>für</a:t>
            </a:r>
            <a:r>
              <a:rPr dirty="0"/>
              <a:t> </a:t>
            </a:r>
            <a:r>
              <a:rPr dirty="0" err="1"/>
              <a:t>Ihre</a:t>
            </a:r>
            <a:r>
              <a:rPr dirty="0"/>
              <a:t> </a:t>
            </a:r>
            <a:r>
              <a:rPr dirty="0" err="1"/>
              <a:t>Teilnahme</a:t>
            </a:r>
            <a:r>
              <a:rPr dirty="0"/>
              <a:t> und </a:t>
            </a:r>
            <a:r>
              <a:rPr dirty="0" err="1"/>
              <a:t>Ihre</a:t>
            </a:r>
            <a:r>
              <a:rPr dirty="0"/>
              <a:t> </a:t>
            </a:r>
            <a:r>
              <a:rPr dirty="0" err="1"/>
              <a:t>Aufmerksamkeit</a:t>
            </a:r>
            <a:r>
              <a:rPr dirty="0"/>
              <a:t>.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spcBef>
                <a:spcPts val="1200"/>
              </a:spcBef>
              <a:buSzTx/>
              <a:buNone/>
              <a:defRPr sz="2000"/>
            </a:pPr>
            <a:r>
              <a:rPr dirty="0"/>
              <a:t>Die </a:t>
            </a:r>
            <a:r>
              <a:rPr dirty="0" err="1"/>
              <a:t>nächste</a:t>
            </a:r>
            <a:r>
              <a:rPr dirty="0"/>
              <a:t> </a:t>
            </a:r>
            <a:r>
              <a:rPr dirty="0" err="1"/>
              <a:t>ordentliche</a:t>
            </a:r>
            <a:r>
              <a:rPr dirty="0"/>
              <a:t> KGV </a:t>
            </a:r>
            <a:r>
              <a:rPr dirty="0" err="1"/>
              <a:t>findet</a:t>
            </a:r>
            <a:r>
              <a:rPr dirty="0"/>
              <a:t> am </a:t>
            </a:r>
            <a:r>
              <a:rPr lang="de-CH" dirty="0">
                <a:solidFill>
                  <a:srgbClr val="FF0000"/>
                </a:solidFill>
              </a:rPr>
              <a:t>13.06.2024 </a:t>
            </a:r>
            <a:r>
              <a:rPr dirty="0" err="1"/>
              <a:t>statt</a:t>
            </a:r>
            <a:r>
              <a:rPr dirty="0"/>
              <a:t>.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spcBef>
                <a:spcPts val="1200"/>
              </a:spcBef>
              <a:buSzTx/>
              <a:buNone/>
              <a:defRPr sz="2000"/>
            </a:pPr>
            <a:r>
              <a:rPr lang="de-CH" dirty="0"/>
              <a:t>Wir freuen uns Ihnen im Anschluss einen </a:t>
            </a:r>
            <a:r>
              <a:rPr dirty="0" err="1"/>
              <a:t>Apéro</a:t>
            </a:r>
            <a:r>
              <a:rPr dirty="0"/>
              <a:t> </a:t>
            </a:r>
            <a:r>
              <a:rPr dirty="0" err="1"/>
              <a:t>offerieren</a:t>
            </a:r>
            <a:r>
              <a:rPr lang="de-CH" dirty="0"/>
              <a:t> zu können</a:t>
            </a:r>
            <a:r>
              <a:rPr dirty="0"/>
              <a:t>.</a:t>
            </a:r>
          </a:p>
        </p:txBody>
      </p:sp>
      <p:sp>
        <p:nvSpPr>
          <p:cNvPr id="253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t>Diverses</a:t>
            </a:r>
          </a:p>
        </p:txBody>
      </p:sp>
      <p:pic>
        <p:nvPicPr>
          <p:cNvPr id="254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1</a:t>
            </a:r>
            <a:r>
              <a:rPr lang="de-CH" dirty="0"/>
              <a:t>5.11.2022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030066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545236" y="7295090"/>
            <a:ext cx="7209800" cy="461490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endParaRPr lang="de-CH" sz="2000" dirty="0"/>
          </a:p>
          <a:p>
            <a:pPr>
              <a:buSzTx/>
              <a:buNone/>
            </a:pPr>
            <a:r>
              <a:rPr lang="de-CH" sz="2000" dirty="0"/>
              <a:t>		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Rätsel der Woche: Denksport und Gehirnjogging im Advent - DER SPIEG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1" y="2062132"/>
            <a:ext cx="6428571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784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>
                <a:solidFill>
                  <a:srgbClr val="FF0000"/>
                </a:solidFill>
              </a:rPr>
              <a:t>Wahl der </a:t>
            </a:r>
            <a:r>
              <a:rPr dirty="0" err="1">
                <a:solidFill>
                  <a:srgbClr val="FF0000"/>
                </a:solidFill>
              </a:rPr>
              <a:t>Stimmenzähler</a:t>
            </a:r>
            <a:r>
              <a:rPr dirty="0">
                <a:solidFill>
                  <a:srgbClr val="FF0000"/>
                </a:solidFill>
              </a:rPr>
              <a:t>/</a:t>
            </a:r>
            <a:r>
              <a:rPr dirty="0" err="1">
                <a:solidFill>
                  <a:srgbClr val="FF0000"/>
                </a:solidFill>
              </a:rPr>
              <a:t>innen</a:t>
            </a:r>
            <a:endParaRPr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6676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sz="2000"/>
            </a:pPr>
            <a:endParaRPr lang="de-CH" dirty="0"/>
          </a:p>
        </p:txBody>
      </p:sp>
      <p:sp>
        <p:nvSpPr>
          <p:cNvPr id="9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5216101" cy="557215"/>
          </a:xfrm>
          <a:prstGeom prst="rect">
            <a:avLst/>
          </a:prstGeom>
        </p:spPr>
        <p:txBody>
          <a:bodyPr/>
          <a:lstStyle/>
          <a:p>
            <a:r>
              <a:t>Wahl der Stimmenzähler/innen</a:t>
            </a:r>
          </a:p>
        </p:txBody>
      </p:sp>
      <p:pic>
        <p:nvPicPr>
          <p:cNvPr id="10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1</a:t>
            </a:r>
            <a:r>
              <a:rPr lang="de-CH" dirty="0"/>
              <a:t>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94807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>
                <a:solidFill>
                  <a:srgbClr val="FF0000"/>
                </a:solidFill>
              </a:rPr>
              <a:t>Protokoll</a:t>
            </a:r>
            <a:r>
              <a:rPr dirty="0">
                <a:solidFill>
                  <a:srgbClr val="FF0000"/>
                </a:solidFill>
              </a:rPr>
              <a:t> der </a:t>
            </a:r>
            <a:r>
              <a:rPr dirty="0" err="1">
                <a:solidFill>
                  <a:srgbClr val="FF0000"/>
                </a:solidFill>
              </a:rPr>
              <a:t>Kirchgemeindeversammlung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vom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lang="de-CH" dirty="0">
                <a:solidFill>
                  <a:srgbClr val="FF0000"/>
                </a:solidFill>
              </a:rPr>
              <a:t>28.06.2023</a:t>
            </a:r>
            <a:endParaRPr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Kreditanträge Sanierung Kirchgemeindezentrum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44721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561089" cy="4587579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sz="2000"/>
            </a:pPr>
            <a:r>
              <a:rPr lang="de-CH" dirty="0"/>
              <a:t>Auf Homepage abrufbar gewesen</a:t>
            </a:r>
          </a:p>
          <a:p>
            <a:pPr marL="0" indent="0">
              <a:buSzTx/>
              <a:buNone/>
              <a:defRPr sz="2000"/>
            </a:pPr>
            <a:r>
              <a:rPr lang="de-CH" dirty="0"/>
              <a:t>liegt im Saal auf</a:t>
            </a:r>
          </a:p>
          <a:p>
            <a:pPr marL="0" indent="0">
              <a:buSzTx/>
              <a:buNone/>
              <a:defRPr sz="2000"/>
            </a:pPr>
            <a:r>
              <a:rPr lang="de-CH" dirty="0"/>
              <a:t>konnte im Sekretariat bezogen werden</a:t>
            </a:r>
          </a:p>
          <a:p>
            <a:pPr>
              <a:buSzTx/>
              <a:buNone/>
            </a:pPr>
            <a:endParaRPr dirty="0"/>
          </a:p>
        </p:txBody>
      </p:sp>
      <p:sp>
        <p:nvSpPr>
          <p:cNvPr id="85" name="Titel 2"/>
          <p:cNvSpPr txBox="1">
            <a:spLocks noGrp="1"/>
          </p:cNvSpPr>
          <p:nvPr>
            <p:ph type="title" idx="4294967295"/>
          </p:nvPr>
        </p:nvSpPr>
        <p:spPr>
          <a:xfrm>
            <a:off x="3972" y="188638"/>
            <a:ext cx="8102352" cy="55721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Protokoll</a:t>
            </a:r>
            <a:endParaRPr dirty="0"/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844134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nhaltsplatzhalter 4"/>
          <p:cNvSpPr txBox="1">
            <a:spLocks noGrp="1"/>
          </p:cNvSpPr>
          <p:nvPr>
            <p:ph type="body" idx="1"/>
          </p:nvPr>
        </p:nvSpPr>
        <p:spPr>
          <a:xfrm>
            <a:off x="395287" y="1268759"/>
            <a:ext cx="7777113" cy="4587579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/>
              <a:t>Wahl der </a:t>
            </a:r>
            <a:r>
              <a:rPr dirty="0" err="1"/>
              <a:t>Stimmenzähler</a:t>
            </a:r>
            <a:r>
              <a:rPr dirty="0"/>
              <a:t>/</a:t>
            </a:r>
            <a:r>
              <a:rPr dirty="0" err="1"/>
              <a:t>innen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dirty="0" err="1"/>
              <a:t>Protokoll</a:t>
            </a:r>
            <a:r>
              <a:rPr dirty="0"/>
              <a:t> der </a:t>
            </a:r>
            <a:r>
              <a:rPr dirty="0" err="1"/>
              <a:t>Kirchgemeindeversammlung</a:t>
            </a:r>
            <a:r>
              <a:rPr dirty="0"/>
              <a:t> </a:t>
            </a:r>
            <a:r>
              <a:rPr dirty="0" err="1"/>
              <a:t>vom</a:t>
            </a:r>
            <a:r>
              <a:rPr dirty="0"/>
              <a:t> </a:t>
            </a:r>
            <a:r>
              <a:rPr lang="de-CH" dirty="0"/>
              <a:t>28.06.2023</a:t>
            </a:r>
            <a:endParaRPr dirty="0"/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rgbClr val="FF0000"/>
                </a:solidFill>
              </a:rPr>
              <a:t>Voranschlag 2024</a:t>
            </a:r>
            <a:br>
              <a:rPr lang="de-CH" dirty="0"/>
            </a:br>
            <a:r>
              <a:rPr lang="de-CH" dirty="0"/>
              <a:t>3.1	Beratung und Beschlussfassung</a:t>
            </a:r>
            <a:br>
              <a:rPr lang="de-CH" dirty="0"/>
            </a:br>
            <a:r>
              <a:rPr lang="de-CH" dirty="0"/>
              <a:t>3.2	Antrag auf Beibehaltung des Steuerfusses von 6%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>
                <a:solidFill>
                  <a:schemeClr val="tx1"/>
                </a:solidFill>
              </a:rPr>
              <a:t>Kreditanträge Sanierung Kirchgemeindezentrum</a:t>
            </a:r>
            <a:endParaRPr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Wahlen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Anträge und Anfragen</a:t>
            </a:r>
          </a:p>
          <a:p>
            <a:pPr marL="457200" indent="-457200">
              <a:spcBef>
                <a:spcPts val="1200"/>
              </a:spcBef>
              <a:buAutoNum type="arabicPeriod"/>
              <a:defRPr sz="2000"/>
            </a:pPr>
            <a:r>
              <a:rPr lang="de-CH" dirty="0"/>
              <a:t>Diverses</a:t>
            </a:r>
            <a:endParaRPr dirty="0"/>
          </a:p>
        </p:txBody>
      </p:sp>
      <p:sp>
        <p:nvSpPr>
          <p:cNvPr id="89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8"/>
            <a:ext cx="2695819" cy="55721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Traktandenliste</a:t>
            </a:r>
            <a:endParaRPr dirty="0"/>
          </a:p>
        </p:txBody>
      </p:sp>
      <p:pic>
        <p:nvPicPr>
          <p:cNvPr id="90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2" cy="72000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extfeld 3"/>
          <p:cNvSpPr txBox="1"/>
          <p:nvPr/>
        </p:nvSpPr>
        <p:spPr>
          <a:xfrm>
            <a:off x="6012160" y="182288"/>
            <a:ext cx="208823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RKK Binningen-Bottmingen</a:t>
            </a:r>
            <a:br>
              <a:rPr dirty="0"/>
            </a:br>
            <a:r>
              <a:rPr dirty="0"/>
              <a:t>KGV </a:t>
            </a:r>
            <a:r>
              <a:rPr lang="de-CH" dirty="0"/>
              <a:t>15.11.2023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56375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el 2"/>
          <p:cNvSpPr txBox="1">
            <a:spLocks noGrp="1"/>
          </p:cNvSpPr>
          <p:nvPr>
            <p:ph type="title" idx="4294967295"/>
          </p:nvPr>
        </p:nvSpPr>
        <p:spPr>
          <a:xfrm>
            <a:off x="3973" y="188637"/>
            <a:ext cx="2695819" cy="557217"/>
          </a:xfrm>
          <a:prstGeom prst="rect">
            <a:avLst/>
          </a:prstGeom>
        </p:spPr>
        <p:txBody>
          <a:bodyPr/>
          <a:lstStyle>
            <a:lvl1pPr defTabSz="822959">
              <a:defRPr sz="2340"/>
            </a:lvl1pPr>
          </a:lstStyle>
          <a:p>
            <a:r>
              <a:t>Voranschlag 2024</a:t>
            </a:r>
          </a:p>
        </p:txBody>
      </p:sp>
      <p:pic>
        <p:nvPicPr>
          <p:cNvPr id="88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4" y="53121"/>
            <a:ext cx="720003" cy="72000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Textfeld 3"/>
          <p:cNvSpPr txBox="1"/>
          <p:nvPr/>
        </p:nvSpPr>
        <p:spPr>
          <a:xfrm>
            <a:off x="6012160" y="182288"/>
            <a:ext cx="2088235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RKK Binningen-Bottmingen</a:t>
            </a:r>
            <a:br/>
            <a:r>
              <a:t>KGV 15.11.2023</a:t>
            </a:r>
          </a:p>
        </p:txBody>
      </p:sp>
      <p:graphicFrame>
        <p:nvGraphicFramePr>
          <p:cNvPr id="90" name="Inhaltsplatzhalter 9"/>
          <p:cNvGraphicFramePr/>
          <p:nvPr/>
        </p:nvGraphicFramePr>
        <p:xfrm>
          <a:off x="540927" y="2209194"/>
          <a:ext cx="6984773" cy="2589516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285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Budget </a:t>
                      </a:r>
                    </a:p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2024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Budget </a:t>
                      </a:r>
                    </a:p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2023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Rechnung </a:t>
                      </a:r>
                    </a:p>
                    <a:p>
                      <a:pPr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2022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3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Ertrag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2’473’100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2’487’100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2’534’815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33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Aufwand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2’479’400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2’485’533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2’285’764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332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Ergebnis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-6’300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chemeClr val="accent1">
                        <a:lumOff val="121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1’567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249’051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2178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Standard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Standard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964</Words>
  <Application>Microsoft Office PowerPoint</Application>
  <PresentationFormat>Bildschirmpräsentation (4:3)</PresentationFormat>
  <Paragraphs>351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Helvetica</vt:lpstr>
      <vt:lpstr>Standarddesign</vt:lpstr>
      <vt:lpstr>Röm.-kath. Kirchgemeinde Binningen-Bottmingen</vt:lpstr>
      <vt:lpstr>Entschuldigungen</vt:lpstr>
      <vt:lpstr>Traktandenliste</vt:lpstr>
      <vt:lpstr>Traktandenliste</vt:lpstr>
      <vt:lpstr>Wahl der Stimmenzähler/innen</vt:lpstr>
      <vt:lpstr>Traktandenliste</vt:lpstr>
      <vt:lpstr>Protokoll</vt:lpstr>
      <vt:lpstr>Traktandenliste</vt:lpstr>
      <vt:lpstr>Voranschlag 2024</vt:lpstr>
      <vt:lpstr>Voranschlag 2024</vt:lpstr>
      <vt:lpstr>Voranschlag 2024</vt:lpstr>
      <vt:lpstr>Voranschlag 2024</vt:lpstr>
      <vt:lpstr>Voranschlag 2024</vt:lpstr>
      <vt:lpstr>Voranschlag 2024</vt:lpstr>
      <vt:lpstr>Voranschlag 2024</vt:lpstr>
      <vt:lpstr>Voranschlag 2024</vt:lpstr>
      <vt:lpstr>Voranschlag 2024</vt:lpstr>
      <vt:lpstr>Traktandenliste</vt:lpstr>
      <vt:lpstr>Traktandenliste</vt:lpstr>
      <vt:lpstr>Wahlen</vt:lpstr>
      <vt:lpstr>Wahlen</vt:lpstr>
      <vt:lpstr>Wahlen</vt:lpstr>
      <vt:lpstr>Traktandenliste</vt:lpstr>
      <vt:lpstr>Anträge und Anfragen</vt:lpstr>
      <vt:lpstr>Traktandenliste</vt:lpstr>
      <vt:lpstr>Diverses</vt:lpstr>
      <vt:lpstr>Diverses</vt:lpstr>
      <vt:lpstr>Diverses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Röm.-kath. Kirchgemeinde Binningen-Bottmingen</dc:title>
  <dc:creator>Cairoli</dc:creator>
  <cp:lastModifiedBy>Zimmermann Reto - RKK Binningen Bottmingen</cp:lastModifiedBy>
  <cp:revision>29</cp:revision>
  <dcterms:modified xsi:type="dcterms:W3CDTF">2023-11-17T12:46:52Z</dcterms:modified>
</cp:coreProperties>
</file>